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2"/>
  </p:notesMasterIdLst>
  <p:sldIdLst>
    <p:sldId id="324" r:id="rId2"/>
    <p:sldId id="314" r:id="rId3"/>
    <p:sldId id="313" r:id="rId4"/>
    <p:sldId id="319" r:id="rId5"/>
    <p:sldId id="320" r:id="rId6"/>
    <p:sldId id="323" r:id="rId7"/>
    <p:sldId id="321" r:id="rId8"/>
    <p:sldId id="316" r:id="rId9"/>
    <p:sldId id="317" r:id="rId10"/>
    <p:sldId id="318" r:id="rId11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CAF7"/>
    <a:srgbClr val="94C4F0"/>
    <a:srgbClr val="3366FF"/>
    <a:srgbClr val="00CCFF"/>
    <a:srgbClr val="0099FF"/>
    <a:srgbClr val="5BC1FF"/>
    <a:srgbClr val="CB49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67" autoAdjust="0"/>
    <p:restoredTop sz="94683" autoAdjust="0"/>
  </p:normalViewPr>
  <p:slideViewPr>
    <p:cSldViewPr>
      <p:cViewPr varScale="1">
        <p:scale>
          <a:sx n="87" d="100"/>
          <a:sy n="87" d="100"/>
        </p:scale>
        <p:origin x="-169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>
                <a:latin typeface="Times New Roman"/>
                <a:cs typeface="Times New Roman"/>
              </a:rPr>
              <a:t>За</a:t>
            </a:r>
            <a:r>
              <a:rPr lang="ru-RU" baseline="0" dirty="0" smtClean="0">
                <a:latin typeface="Times New Roman"/>
                <a:cs typeface="Times New Roman"/>
              </a:rPr>
              <a:t> </a:t>
            </a:r>
            <a:r>
              <a:rPr lang="en-US" baseline="0" dirty="0" smtClean="0">
                <a:latin typeface="Times New Roman"/>
                <a:cs typeface="Times New Roman"/>
              </a:rPr>
              <a:t>I </a:t>
            </a:r>
            <a:r>
              <a:rPr lang="ru-RU" baseline="0" dirty="0" smtClean="0">
                <a:latin typeface="Times New Roman"/>
                <a:cs typeface="Times New Roman"/>
              </a:rPr>
              <a:t>полугодие </a:t>
            </a:r>
            <a:r>
              <a:rPr lang="ru-RU" dirty="0" smtClean="0">
                <a:latin typeface="Times New Roman"/>
                <a:cs typeface="Times New Roman"/>
              </a:rPr>
              <a:t>2024</a:t>
            </a:r>
            <a:endParaRPr lang="ru-RU" dirty="0"/>
          </a:p>
        </c:rich>
      </c:tx>
      <c:layout>
        <c:manualLayout>
          <c:xMode val="edge"/>
          <c:yMode val="edge"/>
          <c:x val="0.18434366797900262"/>
          <c:y val="5.6250000000000001E-2"/>
        </c:manualLayout>
      </c:layout>
      <c:overlay val="0"/>
      <c:spPr>
        <a:effectLst>
          <a:outerShdw blurRad="63500" algn="ctr" rotWithShape="0">
            <a:prstClr val="black"/>
          </a:outerShdw>
        </a:effectLst>
      </c:sp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5"/>
          <c:dPt>
            <c:idx val="0"/>
            <c:bubble3D val="0"/>
            <c:spPr>
              <a:solidFill>
                <a:srgbClr val="00B050"/>
              </a:solidFill>
            </c:spPr>
          </c:dPt>
          <c:dPt>
            <c:idx val="1"/>
            <c:bubble3D val="0"/>
            <c:spPr>
              <a:solidFill>
                <a:srgbClr val="3366FF"/>
              </a:solidFill>
            </c:spPr>
          </c:dPt>
          <c:dLbls>
            <c:dLbl>
              <c:idx val="0"/>
              <c:layout>
                <c:manualLayout>
                  <c:x val="-0.14873277559055118"/>
                  <c:y val="1.7093750000000001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44%</a:t>
                    </a:r>
                    <a:endParaRPr lang="en-US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5105921916010498"/>
                  <c:y val="-8.4670767716535436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56%</a:t>
                    </a:r>
                    <a:endParaRPr lang="en-US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Готовность</c:v>
                </c:pt>
                <c:pt idx="1">
                  <c:v>На стадии внедрения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44</c:v>
                </c:pt>
                <c:pt idx="1">
                  <c:v>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3771866797900265"/>
          <c:y val="0.317681594488189"/>
          <c:w val="0.24978133202099737"/>
          <c:h val="0.4086368110236220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DC6CB2-FFAE-4841-AA05-27722B363968}" type="datetimeFigureOut">
              <a:rPr lang="ru-RU" smtClean="0"/>
              <a:t>21.08.2024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71646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127B48-7296-4377-8E3D-FABDA14C31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891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570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7467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127B48-7296-4377-8E3D-FABDA14C31F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4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127B48-7296-4377-8E3D-FABDA14C31F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46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127B48-7296-4377-8E3D-FABDA14C31F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46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127B48-7296-4377-8E3D-FABDA14C31F8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46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127B48-7296-4377-8E3D-FABDA14C31F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46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127B48-7296-4377-8E3D-FABDA14C31F8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46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127B48-7296-4377-8E3D-FABDA14C31F8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46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127B48-7296-4377-8E3D-FABDA14C31F8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4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65139-C3A4-4570-92FA-A6C4C6FD4CE6}" type="datetime1">
              <a:rPr lang="ru-RU" smtClean="0"/>
              <a:t>21.08.2024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7DBB1-E1CE-49E6-BABE-9E71FEE74AAC}" type="datetime1">
              <a:rPr lang="ru-RU" smtClean="0"/>
              <a:t>21.08.2024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84E79-4104-4E3A-BDE3-04F6A3E5B45F}" type="datetime1">
              <a:rPr lang="ru-RU" smtClean="0"/>
              <a:t>21.08.2024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40870-1E62-4066-A2F5-085B7D3A60B4}" type="datetime1">
              <a:rPr lang="ru-RU" smtClean="0"/>
              <a:t>21.08.2024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CF18-B8DA-4832-8150-20DCAE7D267D}" type="datetime1">
              <a:rPr lang="ru-RU" smtClean="0"/>
              <a:t>21.08.2024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4AA54-E72E-42BC-80F8-0BD674323563}" type="datetime1">
              <a:rPr lang="ru-RU" smtClean="0"/>
              <a:t>21.08.2024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F368C-0205-4613-BD0E-B88EE3FFC8F1}" type="datetime1">
              <a:rPr lang="ru-RU" smtClean="0"/>
              <a:t>21.08.2024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5DB13-6328-4C03-BB69-BB5C81D00C9A}" type="datetime1">
              <a:rPr lang="ru-RU" smtClean="0"/>
              <a:t>21.08.2024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7FE4B-6790-4DCE-9A4B-97AEF3E8B359}" type="datetime1">
              <a:rPr lang="ru-RU" smtClean="0"/>
              <a:t>21.08.2024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62401-BD04-455B-950F-AC8542FD048B}" type="datetime1">
              <a:rPr lang="ru-RU" smtClean="0"/>
              <a:t>21.08.2024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2DA84-566A-44C1-A97E-361C71D8B274}" type="datetime1">
              <a:rPr lang="ru-RU" smtClean="0"/>
              <a:t>21.08.2024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7EC6A33-5B72-4DBF-8BB0-077B736C7CB4}" type="datetime1">
              <a:rPr lang="ru-RU" smtClean="0"/>
              <a:t>21.08.2024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2.xml"/><Relationship Id="rId7" Type="http://schemas.openxmlformats.org/officeDocument/2006/relationships/image" Target="../media/image1.emf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>
            <a:extLst>
              <a:ext uri="{FF2B5EF4-FFF2-40B4-BE49-F238E27FC236}">
                <a16:creationId xmlns:a16="http://schemas.microsoft.com/office/drawing/2014/main" xmlns="" id="{9FBD7EB6-6836-4930-BBEE-6F52CA87AE74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4512525"/>
              </p:ext>
            </p:extLst>
          </p:nvPr>
        </p:nvGraphicFramePr>
        <p:xfrm>
          <a:off x="1466" y="1588"/>
          <a:ext cx="1466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466" y="1588"/>
                        <a:ext cx="1466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2" hidden="1">
            <a:extLst>
              <a:ext uri="{FF2B5EF4-FFF2-40B4-BE49-F238E27FC236}">
                <a16:creationId xmlns:a16="http://schemas.microsoft.com/office/drawing/2014/main" xmlns="" id="{FC32112C-6258-4DAD-963F-B0D13D7ECCB6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46538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5365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07504" y="5733256"/>
            <a:ext cx="8446477" cy="720080"/>
          </a:xfrm>
        </p:spPr>
        <p:txBody>
          <a:bodyPr>
            <a:no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Докладчик: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руководителя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А.Г. Михеев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258" y="1690689"/>
            <a:ext cx="9144000" cy="7143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b="0" dirty="0"/>
          </a:p>
        </p:txBody>
      </p:sp>
      <p:pic>
        <p:nvPicPr>
          <p:cNvPr id="15364" name="Picture 41" descr="fsetan_emblema200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930162" y="98661"/>
            <a:ext cx="1304192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5234354" y="567635"/>
            <a:ext cx="365812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ct val="80000"/>
              </a:lnSpc>
            </a:pPr>
            <a:endParaRPr lang="ru-RU" sz="1600" dirty="0">
              <a:latin typeface="Cambria" pitchFamily="18" charset="0"/>
            </a:endParaRPr>
          </a:p>
          <a:p>
            <a:pPr lvl="0" algn="r">
              <a:lnSpc>
                <a:spcPct val="80000"/>
              </a:lnSpc>
            </a:pPr>
            <a:r>
              <a:rPr lang="ru-RU" sz="1600" dirty="0">
                <a:latin typeface="Cambria" pitchFamily="18" charset="0"/>
              </a:rPr>
              <a:t>Сибирское управление </a:t>
            </a:r>
          </a:p>
          <a:p>
            <a:pPr lvl="0" algn="r">
              <a:lnSpc>
                <a:spcPct val="80000"/>
              </a:lnSpc>
            </a:pPr>
            <a:r>
              <a:rPr lang="ru-RU" sz="1600" dirty="0">
                <a:latin typeface="Cambria" pitchFamily="18" charset="0"/>
              </a:rPr>
              <a:t>Федеральной службы по </a:t>
            </a:r>
          </a:p>
          <a:p>
            <a:pPr lvl="0" algn="r">
              <a:lnSpc>
                <a:spcPct val="80000"/>
              </a:lnSpc>
            </a:pPr>
            <a:r>
              <a:rPr lang="ru-RU" sz="1600" dirty="0">
                <a:latin typeface="Cambria" pitchFamily="18" charset="0"/>
              </a:rPr>
              <a:t>экологическому, технологическому </a:t>
            </a:r>
          </a:p>
          <a:p>
            <a:pPr lvl="0" algn="r">
              <a:lnSpc>
                <a:spcPct val="80000"/>
              </a:lnSpc>
            </a:pPr>
            <a:r>
              <a:rPr lang="ru-RU" sz="1600" dirty="0">
                <a:latin typeface="Cambria" pitchFamily="18" charset="0"/>
              </a:rPr>
              <a:t>и атомному надзору</a:t>
            </a:r>
          </a:p>
        </p:txBody>
      </p:sp>
      <p:grpSp>
        <p:nvGrpSpPr>
          <p:cNvPr id="10" name="Группа 34"/>
          <p:cNvGrpSpPr/>
          <p:nvPr/>
        </p:nvGrpSpPr>
        <p:grpSpPr>
          <a:xfrm>
            <a:off x="0" y="367095"/>
            <a:ext cx="8229600" cy="403541"/>
            <a:chOff x="35496" y="332656"/>
            <a:chExt cx="9107488" cy="419795"/>
          </a:xfrm>
        </p:grpSpPr>
        <p:sp>
          <p:nvSpPr>
            <p:cNvPr id="14" name="Rectangle 16"/>
            <p:cNvSpPr>
              <a:spLocks noChangeArrowheads="1"/>
            </p:cNvSpPr>
            <p:nvPr/>
          </p:nvSpPr>
          <p:spPr bwMode="auto">
            <a:xfrm>
              <a:off x="35496" y="476672"/>
              <a:ext cx="9107488" cy="131763"/>
            </a:xfrm>
            <a:prstGeom prst="rect">
              <a:avLst/>
            </a:prstGeom>
            <a:gradFill rotWithShape="0">
              <a:gsLst>
                <a:gs pos="0">
                  <a:srgbClr val="1F497D">
                    <a:lumMod val="60000"/>
                    <a:lumOff val="40000"/>
                  </a:srgbClr>
                </a:gs>
                <a:gs pos="100000">
                  <a:sysClr val="window" lastClr="FFFFFF">
                    <a:alpha val="5000"/>
                  </a:sys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35496" y="620688"/>
              <a:ext cx="9107488" cy="131763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ysClr val="window" lastClr="FFFFFF">
                    <a:alpha val="5000"/>
                  </a:sysClr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35496" y="332656"/>
              <a:ext cx="9107488" cy="131763"/>
            </a:xfrm>
            <a:prstGeom prst="rect">
              <a:avLst/>
            </a:prstGeom>
            <a:gradFill rotWithShape="0">
              <a:gsLst>
                <a:gs pos="0">
                  <a:sysClr val="window" lastClr="FFFFFF"/>
                </a:gs>
                <a:gs pos="100000">
                  <a:sysClr val="window" lastClr="FFFFFF">
                    <a:alpha val="5000"/>
                  </a:sysClr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</p:grpSp>
      <p:sp>
        <p:nvSpPr>
          <p:cNvPr id="15367" name="Заголовок 1"/>
          <p:cNvSpPr>
            <a:spLocks/>
          </p:cNvSpPr>
          <p:nvPr/>
        </p:nvSpPr>
        <p:spPr bwMode="auto">
          <a:xfrm>
            <a:off x="1" y="770635"/>
            <a:ext cx="3309090" cy="99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>
              <a:lnSpc>
                <a:spcPct val="80000"/>
              </a:lnSpc>
            </a:pPr>
            <a:endParaRPr lang="ru-RU" sz="1800" dirty="0">
              <a:latin typeface="Cambria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3200" dirty="0">
                <a:latin typeface="Cambria" pitchFamily="18" charset="0"/>
              </a:rPr>
              <a:t>  РОСТЕХНАДЗОР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0" y="2204864"/>
            <a:ext cx="915425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Итоги работы </a:t>
            </a:r>
          </a:p>
          <a:p>
            <a:pPr algn="ctr"/>
            <a:r>
              <a:rPr lang="ru-RU" sz="36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Сибирского управления </a:t>
            </a:r>
            <a:r>
              <a:rPr lang="ru-RU" sz="3600" b="1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Ростехнадзора </a:t>
            </a:r>
            <a:endParaRPr lang="ru-RU" sz="3600" b="1" smtClean="0">
              <a:solidFill>
                <a:schemeClr val="tx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6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угольной промышленности</a:t>
            </a:r>
          </a:p>
          <a:p>
            <a:pPr algn="ctr"/>
            <a:r>
              <a:rPr lang="ru-RU" sz="3600" b="1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36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полугодие 2024 года</a:t>
            </a:r>
            <a:endParaRPr lang="ru-RU" sz="3600" b="1" dirty="0">
              <a:solidFill>
                <a:schemeClr val="tx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937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023408" y="6540925"/>
            <a:ext cx="18288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0729" y="2708920"/>
            <a:ext cx="4174668" cy="738664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251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028384" y="6564883"/>
            <a:ext cx="1828800" cy="293117"/>
          </a:xfrm>
        </p:spPr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825553" y="1916832"/>
            <a:ext cx="7466184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127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опасных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производственных объектов «разрез угольный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61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объект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 обогащению и переработке полезных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ископаемых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76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карьеров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 рудника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 открытым способом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добычи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складов ВМ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 объектов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производства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ВМ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 полигонов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для испытания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ВМ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8" name="Заголовок 3"/>
          <p:cNvGrpSpPr>
            <a:grpSpLocks noGrp="1"/>
          </p:cNvGrpSpPr>
          <p:nvPr/>
        </p:nvGrpSpPr>
        <p:grpSpPr>
          <a:xfrm>
            <a:off x="0" y="151290"/>
            <a:ext cx="8915400" cy="1150757"/>
            <a:chOff x="35496" y="36555"/>
            <a:chExt cx="9107488" cy="1197107"/>
          </a:xfrm>
        </p:grpSpPr>
        <p:grpSp>
          <p:nvGrpSpPr>
            <p:cNvPr id="19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23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24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25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20" name="Группа 35"/>
            <p:cNvGrpSpPr/>
            <p:nvPr/>
          </p:nvGrpSpPr>
          <p:grpSpPr>
            <a:xfrm>
              <a:off x="35496" y="36555"/>
              <a:ext cx="4315393" cy="1197107"/>
              <a:chOff x="35496" y="36555"/>
              <a:chExt cx="4315393" cy="1197107"/>
            </a:xfrm>
          </p:grpSpPr>
          <p:sp>
            <p:nvSpPr>
              <p:cNvPr id="21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36555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22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6" name="Прямоугольник 5"/>
          <p:cNvSpPr/>
          <p:nvPr/>
        </p:nvSpPr>
        <p:spPr>
          <a:xfrm>
            <a:off x="971600" y="1346597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Объекты,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поднадзорные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Сибирскому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управлению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Ростехнадзора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976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023408" y="6540925"/>
            <a:ext cx="18288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518561"/>
              </p:ext>
            </p:extLst>
          </p:nvPr>
        </p:nvGraphicFramePr>
        <p:xfrm>
          <a:off x="395536" y="1628800"/>
          <a:ext cx="8136904" cy="4379999"/>
        </p:xfrm>
        <a:graphic>
          <a:graphicData uri="http://schemas.openxmlformats.org/drawingml/2006/table">
            <a:tbl>
              <a:tblPr firstRow="1" firstCol="1" lastRow="1" lastCol="1" bandRow="1" bandCol="1">
                <a:effectLst>
                  <a:outerShdw blurRad="190500" sx="103000" sy="103000" algn="ctr" rotWithShape="0">
                    <a:schemeClr val="bg2">
                      <a:lumMod val="50000"/>
                      <a:alpha val="40000"/>
                    </a:schemeClr>
                  </a:outerShdw>
                  <a:reflection endPos="0" dir="5400000" sy="-100000" algn="bl" rotWithShape="0"/>
                </a:effectLst>
                <a:tableStyleId>{284E427A-3D55-4303-BF80-6455036E1DE7}</a:tableStyleId>
              </a:tblPr>
              <a:tblGrid>
                <a:gridCol w="498769"/>
                <a:gridCol w="3773901"/>
                <a:gridCol w="1637856"/>
                <a:gridCol w="1434290"/>
                <a:gridCol w="792088"/>
              </a:tblGrid>
              <a:tr h="5999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п.п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Показатели надзорной деятельности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месяцев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 года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месяцев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 года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+/-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</a:tr>
              <a:tr h="54000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проведенных проверок,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 них: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</a:tr>
              <a:tr h="540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плановые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</a:tr>
              <a:tr h="540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внеплановые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выявленных нарушений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1490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1334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-156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Назначено административных штрафов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+64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Общая сумма наложенных штрафов,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млн. руб.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4,82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+2,25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Число приостановок по решению суда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+16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17" name="Заголовок 3"/>
          <p:cNvGrpSpPr>
            <a:grpSpLocks noGrp="1"/>
          </p:cNvGrpSpPr>
          <p:nvPr/>
        </p:nvGrpSpPr>
        <p:grpSpPr>
          <a:xfrm>
            <a:off x="0" y="151290"/>
            <a:ext cx="8915400" cy="1150757"/>
            <a:chOff x="35496" y="36555"/>
            <a:chExt cx="9107488" cy="1197107"/>
          </a:xfrm>
        </p:grpSpPr>
        <p:grpSp>
          <p:nvGrpSpPr>
            <p:cNvPr id="1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2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24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25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19" name="Группа 35"/>
            <p:cNvGrpSpPr/>
            <p:nvPr/>
          </p:nvGrpSpPr>
          <p:grpSpPr>
            <a:xfrm>
              <a:off x="35496" y="36555"/>
              <a:ext cx="4315393" cy="1197107"/>
              <a:chOff x="35496" y="36555"/>
              <a:chExt cx="4315393" cy="1197107"/>
            </a:xfrm>
          </p:grpSpPr>
          <p:sp>
            <p:nvSpPr>
              <p:cNvPr id="2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36555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2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2" name="Прямоугольник 1"/>
          <p:cNvSpPr/>
          <p:nvPr/>
        </p:nvSpPr>
        <p:spPr>
          <a:xfrm>
            <a:off x="1097896" y="825040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Надзорная деятельность </a:t>
            </a:r>
            <a:r>
              <a:rPr lang="ru-RU" b="1" dirty="0" smtClean="0"/>
              <a:t>в </a:t>
            </a:r>
            <a:r>
              <a:rPr lang="ru-RU" b="1" dirty="0"/>
              <a:t>горнодобывающей промышленности </a:t>
            </a:r>
          </a:p>
          <a:p>
            <a:pPr algn="ctr"/>
            <a:r>
              <a:rPr lang="ru-RU" b="1" dirty="0"/>
              <a:t>за I полугодие 2024 года</a:t>
            </a:r>
          </a:p>
        </p:txBody>
      </p:sp>
    </p:spTree>
    <p:extLst>
      <p:ext uri="{BB962C8B-B14F-4D97-AF65-F5344CB8AC3E}">
        <p14:creationId xmlns:p14="http://schemas.microsoft.com/office/powerpoint/2010/main" val="3549346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023408" y="6540925"/>
            <a:ext cx="18288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0324518"/>
              </p:ext>
            </p:extLst>
          </p:nvPr>
        </p:nvGraphicFramePr>
        <p:xfrm>
          <a:off x="395536" y="1628800"/>
          <a:ext cx="8136904" cy="4379999"/>
        </p:xfrm>
        <a:graphic>
          <a:graphicData uri="http://schemas.openxmlformats.org/drawingml/2006/table">
            <a:tbl>
              <a:tblPr firstRow="1" firstCol="1" lastRow="1" lastCol="1" bandRow="1" bandCol="1">
                <a:effectLst>
                  <a:outerShdw blurRad="190500" sx="103000" sy="103000" algn="ctr" rotWithShape="0">
                    <a:schemeClr val="bg2">
                      <a:lumMod val="50000"/>
                      <a:alpha val="40000"/>
                    </a:schemeClr>
                  </a:outerShdw>
                  <a:reflection endPos="0" dir="5400000" sy="-100000" algn="bl" rotWithShape="0"/>
                </a:effectLst>
                <a:tableStyleId>{284E427A-3D55-4303-BF80-6455036E1DE7}</a:tableStyleId>
              </a:tblPr>
              <a:tblGrid>
                <a:gridCol w="498769"/>
                <a:gridCol w="3773901"/>
                <a:gridCol w="1637856"/>
                <a:gridCol w="1434290"/>
                <a:gridCol w="792088"/>
              </a:tblGrid>
              <a:tr h="5999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п.п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Показатели надзорной деятельности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месяцев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 года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месяцев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 года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+/-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</a:tr>
              <a:tr h="54000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проведенных проверок,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 них: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</a:tr>
              <a:tr h="540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плановые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</a:tr>
              <a:tr h="540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внеплановые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выявленных нарушений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Назначено административных штрафов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+44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Общая сумма наложенных штрафов,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млн. руб.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1,815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3,294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+1,479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Число приостановок по решению суда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17" name="Заголовок 3"/>
          <p:cNvGrpSpPr>
            <a:grpSpLocks noGrp="1"/>
          </p:cNvGrpSpPr>
          <p:nvPr/>
        </p:nvGrpSpPr>
        <p:grpSpPr>
          <a:xfrm>
            <a:off x="0" y="151290"/>
            <a:ext cx="8915400" cy="1150757"/>
            <a:chOff x="35496" y="36555"/>
            <a:chExt cx="9107488" cy="1197107"/>
          </a:xfrm>
        </p:grpSpPr>
        <p:grpSp>
          <p:nvGrpSpPr>
            <p:cNvPr id="1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2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24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25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19" name="Группа 35"/>
            <p:cNvGrpSpPr/>
            <p:nvPr/>
          </p:nvGrpSpPr>
          <p:grpSpPr>
            <a:xfrm>
              <a:off x="35496" y="36555"/>
              <a:ext cx="4315393" cy="1197107"/>
              <a:chOff x="35496" y="36555"/>
              <a:chExt cx="4315393" cy="1197107"/>
            </a:xfrm>
          </p:grpSpPr>
          <p:sp>
            <p:nvSpPr>
              <p:cNvPr id="2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36555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2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2" name="Прямоугольник 1"/>
          <p:cNvSpPr/>
          <p:nvPr/>
        </p:nvSpPr>
        <p:spPr>
          <a:xfrm>
            <a:off x="1043608" y="839467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На объектах по добыче </a:t>
            </a:r>
            <a:r>
              <a:rPr lang="ru-RU" b="1" dirty="0" smtClean="0"/>
              <a:t>угля открытым </a:t>
            </a:r>
            <a:r>
              <a:rPr lang="ru-RU" b="1" dirty="0"/>
              <a:t>способом</a:t>
            </a:r>
          </a:p>
          <a:p>
            <a:pPr algn="ctr"/>
            <a:r>
              <a:rPr lang="ru-RU" b="1" dirty="0"/>
              <a:t>за I полугодие 2024 года</a:t>
            </a:r>
          </a:p>
        </p:txBody>
      </p:sp>
    </p:spTree>
    <p:extLst>
      <p:ext uri="{BB962C8B-B14F-4D97-AF65-F5344CB8AC3E}">
        <p14:creationId xmlns:p14="http://schemas.microsoft.com/office/powerpoint/2010/main" val="361428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023408" y="6540925"/>
            <a:ext cx="18288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059194"/>
              </p:ext>
            </p:extLst>
          </p:nvPr>
        </p:nvGraphicFramePr>
        <p:xfrm>
          <a:off x="395536" y="1628800"/>
          <a:ext cx="8136904" cy="4379999"/>
        </p:xfrm>
        <a:graphic>
          <a:graphicData uri="http://schemas.openxmlformats.org/drawingml/2006/table">
            <a:tbl>
              <a:tblPr firstRow="1" firstCol="1" lastRow="1" lastCol="1" bandRow="1" bandCol="1">
                <a:effectLst>
                  <a:outerShdw blurRad="190500" sx="103000" sy="103000" algn="ctr" rotWithShape="0">
                    <a:schemeClr val="bg2">
                      <a:lumMod val="50000"/>
                      <a:alpha val="40000"/>
                    </a:schemeClr>
                  </a:outerShdw>
                  <a:reflection endPos="0" dir="5400000" sy="-100000" algn="bl" rotWithShape="0"/>
                </a:effectLst>
                <a:tableStyleId>{284E427A-3D55-4303-BF80-6455036E1DE7}</a:tableStyleId>
              </a:tblPr>
              <a:tblGrid>
                <a:gridCol w="498769"/>
                <a:gridCol w="3773901"/>
                <a:gridCol w="1637856"/>
                <a:gridCol w="1434290"/>
                <a:gridCol w="792088"/>
              </a:tblGrid>
              <a:tr h="5999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п.п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Показатели надзорной деятельности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месяцев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 года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месяцев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 года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+/-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</a:tr>
              <a:tr h="54000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проведенных проверок,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 них: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</a:tr>
              <a:tr h="540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плановые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</a:tr>
              <a:tr h="540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внеплановые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выявленных нарушений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393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-122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Назначено административных штрафов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+14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Общая сумма наложенных штрафов,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млн. руб.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0,456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1,019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+0,563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Число приостановок по решению суда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17" name="Заголовок 3"/>
          <p:cNvGrpSpPr>
            <a:grpSpLocks noGrp="1"/>
          </p:cNvGrpSpPr>
          <p:nvPr/>
        </p:nvGrpSpPr>
        <p:grpSpPr>
          <a:xfrm>
            <a:off x="0" y="151290"/>
            <a:ext cx="8915400" cy="1150757"/>
            <a:chOff x="35496" y="36555"/>
            <a:chExt cx="9107488" cy="1197107"/>
          </a:xfrm>
        </p:grpSpPr>
        <p:grpSp>
          <p:nvGrpSpPr>
            <p:cNvPr id="1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2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24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25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19" name="Группа 35"/>
            <p:cNvGrpSpPr/>
            <p:nvPr/>
          </p:nvGrpSpPr>
          <p:grpSpPr>
            <a:xfrm>
              <a:off x="35496" y="36555"/>
              <a:ext cx="4315393" cy="1197107"/>
              <a:chOff x="35496" y="36555"/>
              <a:chExt cx="4315393" cy="1197107"/>
            </a:xfrm>
          </p:grpSpPr>
          <p:sp>
            <p:nvSpPr>
              <p:cNvPr id="2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36555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2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2" name="Прямоугольник 1"/>
          <p:cNvSpPr/>
          <p:nvPr/>
        </p:nvSpPr>
        <p:spPr>
          <a:xfrm>
            <a:off x="1043608" y="840382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На объектах </a:t>
            </a:r>
            <a:r>
              <a:rPr lang="ru-RU" b="1" dirty="0" smtClean="0"/>
              <a:t>по </a:t>
            </a:r>
            <a:r>
              <a:rPr lang="ru-RU" b="1" dirty="0"/>
              <a:t>обогащению </a:t>
            </a:r>
            <a:r>
              <a:rPr lang="ru-RU" b="1" dirty="0" smtClean="0"/>
              <a:t>и переработке </a:t>
            </a:r>
            <a:r>
              <a:rPr lang="ru-RU" b="1" dirty="0"/>
              <a:t>полезных ископаемых </a:t>
            </a:r>
          </a:p>
          <a:p>
            <a:pPr algn="ctr"/>
            <a:r>
              <a:rPr lang="ru-RU" b="1" dirty="0"/>
              <a:t>за I полугодие 2024 года</a:t>
            </a:r>
          </a:p>
        </p:txBody>
      </p:sp>
    </p:spTree>
    <p:extLst>
      <p:ext uri="{BB962C8B-B14F-4D97-AF65-F5344CB8AC3E}">
        <p14:creationId xmlns:p14="http://schemas.microsoft.com/office/powerpoint/2010/main" val="361428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023408" y="6540925"/>
            <a:ext cx="18288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059911"/>
              </p:ext>
            </p:extLst>
          </p:nvPr>
        </p:nvGraphicFramePr>
        <p:xfrm>
          <a:off x="395536" y="1628800"/>
          <a:ext cx="8136904" cy="4379999"/>
        </p:xfrm>
        <a:graphic>
          <a:graphicData uri="http://schemas.openxmlformats.org/drawingml/2006/table">
            <a:tbl>
              <a:tblPr firstRow="1" firstCol="1" lastRow="1" lastCol="1" bandRow="1" bandCol="1">
                <a:effectLst>
                  <a:outerShdw blurRad="190500" sx="103000" sy="103000" algn="ctr" rotWithShape="0">
                    <a:schemeClr val="bg2">
                      <a:lumMod val="50000"/>
                      <a:alpha val="40000"/>
                    </a:schemeClr>
                  </a:outerShdw>
                  <a:reflection endPos="0" dir="5400000" sy="-100000" algn="bl" rotWithShape="0"/>
                </a:effectLst>
                <a:tableStyleId>{284E427A-3D55-4303-BF80-6455036E1DE7}</a:tableStyleId>
              </a:tblPr>
              <a:tblGrid>
                <a:gridCol w="498769"/>
                <a:gridCol w="3773901"/>
                <a:gridCol w="1637856"/>
                <a:gridCol w="1434290"/>
                <a:gridCol w="792088"/>
              </a:tblGrid>
              <a:tr h="5999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п.п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Показатели надзорной деятельности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месяцев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 года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месяцев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 года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+/-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</a:tr>
              <a:tr h="54000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проведенных проверок,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 них: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+/-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</a:tr>
              <a:tr h="540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плановые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</a:tr>
              <a:tr h="540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внеплановые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выявленных нарушений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+45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Назначено административных штрафов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Общая сумма наложенных штрафов,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млн. руб.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0,285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+0,285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Число приостановок по решению суда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+/-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17" name="Заголовок 3"/>
          <p:cNvGrpSpPr>
            <a:grpSpLocks noGrp="1"/>
          </p:cNvGrpSpPr>
          <p:nvPr/>
        </p:nvGrpSpPr>
        <p:grpSpPr>
          <a:xfrm>
            <a:off x="0" y="151290"/>
            <a:ext cx="8915400" cy="1150757"/>
            <a:chOff x="35496" y="36555"/>
            <a:chExt cx="9107488" cy="1197107"/>
          </a:xfrm>
        </p:grpSpPr>
        <p:grpSp>
          <p:nvGrpSpPr>
            <p:cNvPr id="1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2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24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25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19" name="Группа 35"/>
            <p:cNvGrpSpPr/>
            <p:nvPr/>
          </p:nvGrpSpPr>
          <p:grpSpPr>
            <a:xfrm>
              <a:off x="35496" y="36555"/>
              <a:ext cx="4315393" cy="1197107"/>
              <a:chOff x="35496" y="36555"/>
              <a:chExt cx="4315393" cy="1197107"/>
            </a:xfrm>
          </p:grpSpPr>
          <p:sp>
            <p:nvSpPr>
              <p:cNvPr id="2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36555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2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2" name="Прямоугольник 1"/>
          <p:cNvSpPr/>
          <p:nvPr/>
        </p:nvSpPr>
        <p:spPr>
          <a:xfrm>
            <a:off x="1043608" y="840382"/>
            <a:ext cx="7871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На горнорудных объектах </a:t>
            </a:r>
            <a:r>
              <a:rPr lang="ru-RU" b="1" dirty="0" smtClean="0"/>
              <a:t>по </a:t>
            </a:r>
            <a:r>
              <a:rPr lang="ru-RU" b="1" dirty="0"/>
              <a:t>добыче открытым способом</a:t>
            </a:r>
          </a:p>
          <a:p>
            <a:pPr algn="ctr"/>
            <a:r>
              <a:rPr lang="ru-RU" b="1" dirty="0"/>
              <a:t>за I полугодие 2024 года</a:t>
            </a:r>
          </a:p>
        </p:txBody>
      </p:sp>
    </p:spTree>
    <p:extLst>
      <p:ext uri="{BB962C8B-B14F-4D97-AF65-F5344CB8AC3E}">
        <p14:creationId xmlns:p14="http://schemas.microsoft.com/office/powerpoint/2010/main" val="361428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023408" y="6540925"/>
            <a:ext cx="18288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006975"/>
              </p:ext>
            </p:extLst>
          </p:nvPr>
        </p:nvGraphicFramePr>
        <p:xfrm>
          <a:off x="395536" y="1628800"/>
          <a:ext cx="8136904" cy="4379999"/>
        </p:xfrm>
        <a:graphic>
          <a:graphicData uri="http://schemas.openxmlformats.org/drawingml/2006/table">
            <a:tbl>
              <a:tblPr firstRow="1" firstCol="1" lastRow="1" lastCol="1" bandRow="1" bandCol="1">
                <a:effectLst>
                  <a:outerShdw blurRad="190500" sx="103000" sy="103000" algn="ctr" rotWithShape="0">
                    <a:schemeClr val="bg2">
                      <a:lumMod val="50000"/>
                      <a:alpha val="40000"/>
                    </a:schemeClr>
                  </a:outerShdw>
                  <a:reflection endPos="0" dir="5400000" sy="-100000" algn="bl" rotWithShape="0"/>
                </a:effectLst>
                <a:tableStyleId>{284E427A-3D55-4303-BF80-6455036E1DE7}</a:tableStyleId>
              </a:tblPr>
              <a:tblGrid>
                <a:gridCol w="498769"/>
                <a:gridCol w="3773901"/>
                <a:gridCol w="1637856"/>
                <a:gridCol w="1434290"/>
                <a:gridCol w="792088"/>
              </a:tblGrid>
              <a:tr h="5999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п.п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Показатели надзорной деятельности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месяцев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 года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месяцев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 года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+/-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</a:tr>
              <a:tr h="54000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проведенных проверок,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 них: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</a:tr>
              <a:tr h="540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плановые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</a:tr>
              <a:tr h="540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внеплановые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+/- 0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выявленных нарушений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Назначено административных штрафов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Общая сумма наложенных штрафов,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млн. руб.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0,230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-0,07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50000"/>
                      </a:schemeClr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Число приостановок по решению суда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17" name="Заголовок 3"/>
          <p:cNvGrpSpPr>
            <a:grpSpLocks noGrp="1"/>
          </p:cNvGrpSpPr>
          <p:nvPr/>
        </p:nvGrpSpPr>
        <p:grpSpPr>
          <a:xfrm>
            <a:off x="0" y="151290"/>
            <a:ext cx="8915400" cy="1150757"/>
            <a:chOff x="35496" y="36555"/>
            <a:chExt cx="9107488" cy="1197107"/>
          </a:xfrm>
        </p:grpSpPr>
        <p:grpSp>
          <p:nvGrpSpPr>
            <p:cNvPr id="1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2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24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25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19" name="Группа 35"/>
            <p:cNvGrpSpPr/>
            <p:nvPr/>
          </p:nvGrpSpPr>
          <p:grpSpPr>
            <a:xfrm>
              <a:off x="35496" y="36555"/>
              <a:ext cx="4315393" cy="1197107"/>
              <a:chOff x="35496" y="36555"/>
              <a:chExt cx="4315393" cy="1197107"/>
            </a:xfrm>
          </p:grpSpPr>
          <p:sp>
            <p:nvSpPr>
              <p:cNvPr id="2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36555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2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2" name="Прямоугольник 1"/>
          <p:cNvSpPr/>
          <p:nvPr/>
        </p:nvSpPr>
        <p:spPr>
          <a:xfrm>
            <a:off x="1043608" y="796458"/>
            <a:ext cx="7871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При обращении со взрывчатыми материалами промышленного </a:t>
            </a:r>
            <a:r>
              <a:rPr lang="ru-RU" b="1" dirty="0" smtClean="0"/>
              <a:t>назначения за </a:t>
            </a:r>
            <a:r>
              <a:rPr lang="ru-RU" b="1" dirty="0"/>
              <a:t>I полугодие 2024 года</a:t>
            </a:r>
          </a:p>
        </p:txBody>
      </p:sp>
    </p:spTree>
    <p:extLst>
      <p:ext uri="{BB962C8B-B14F-4D97-AF65-F5344CB8AC3E}">
        <p14:creationId xmlns:p14="http://schemas.microsoft.com/office/powerpoint/2010/main" val="361428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023408" y="6540925"/>
            <a:ext cx="18288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02401" y="1628800"/>
            <a:ext cx="87508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/>
              <a:t>ПРИКАЗ от </a:t>
            </a:r>
            <a:r>
              <a:rPr lang="ru-RU" sz="1600" dirty="0"/>
              <a:t>10 ноября 2020 года </a:t>
            </a:r>
            <a:r>
              <a:rPr lang="ru-RU" sz="1600" dirty="0" smtClean="0"/>
              <a:t>№ </a:t>
            </a:r>
            <a:r>
              <a:rPr lang="ru-RU" sz="1600" dirty="0"/>
              <a:t>436</a:t>
            </a:r>
          </a:p>
          <a:p>
            <a:pPr algn="just"/>
            <a:r>
              <a:rPr lang="ru-RU" sz="1600" dirty="0"/>
              <a:t>Об утверждении Федеральных норм и правил в области промышленной безопасности</a:t>
            </a:r>
          </a:p>
          <a:p>
            <a:pPr algn="just"/>
            <a:r>
              <a:rPr lang="ru-RU" sz="1600" dirty="0"/>
              <a:t>"Правила безопасности при разработке угольных месторождений открытым способом"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791685" y="2780928"/>
            <a:ext cx="7848872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dirty="0"/>
              <a:t>8.</a:t>
            </a:r>
            <a:r>
              <a:rPr lang="ru-RU" sz="1100" dirty="0"/>
              <a:t> Приведение действующего угольного разреза в соответствие с требованиями настоящих Правил</a:t>
            </a:r>
          </a:p>
          <a:p>
            <a:r>
              <a:rPr lang="ru-RU" sz="1100" dirty="0"/>
              <a:t>безопасности осуществляется в сроки, которые устанавливает руководитель (главный инженер) организации или</a:t>
            </a:r>
          </a:p>
          <a:p>
            <a:r>
              <a:rPr lang="ru-RU" sz="1100" dirty="0"/>
              <a:t>технический руководитель (главный инженер) угольного разреза. Для приведения действующего угольного</a:t>
            </a:r>
          </a:p>
          <a:p>
            <a:r>
              <a:rPr lang="ru-RU" sz="1100" dirty="0"/>
              <a:t>разреза в соответствие с требованиями настоящих Правил безопасности руководителем (главным инженером)</a:t>
            </a:r>
          </a:p>
          <a:p>
            <a:r>
              <a:rPr lang="ru-RU" sz="1100" dirty="0"/>
              <a:t>организации или техническим руководителем (главным инженером) угольного разреза разрабатываются</a:t>
            </a:r>
          </a:p>
          <a:p>
            <a:r>
              <a:rPr lang="ru-RU" sz="1100" dirty="0"/>
              <a:t>мероприятия, обосновывающие и обеспечивающие безопасную эксплуатацию угольного разреза. План</a:t>
            </a:r>
          </a:p>
          <a:p>
            <a:r>
              <a:rPr lang="ru-RU" sz="1100" dirty="0"/>
              <a:t>реализации мероприятий направляется в территориальный орган Федеральной службы по экологическому,</a:t>
            </a:r>
          </a:p>
          <a:p>
            <a:r>
              <a:rPr lang="ru-RU" sz="1100" dirty="0"/>
              <a:t>технологическому и атомному надзору, осуществляющий федеральный государственный надзор в области</a:t>
            </a:r>
          </a:p>
          <a:p>
            <a:r>
              <a:rPr lang="ru-RU" sz="1100" dirty="0"/>
              <a:t>промышленной безопасности за угольным разрезом (далее - территориальный орган </a:t>
            </a:r>
            <a:r>
              <a:rPr lang="ru-RU" sz="1100" dirty="0" err="1"/>
              <a:t>Ростехнадзора</a:t>
            </a:r>
            <a:r>
              <a:rPr lang="ru-RU" sz="1100" dirty="0"/>
              <a:t>).</a:t>
            </a:r>
            <a:endParaRPr lang="ru-RU" sz="11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79282" y="4728171"/>
            <a:ext cx="847367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Особое внимание реализации планов мероприятий по внедрению МФСБ уделяется    при   рассмотрении  и  согласовании  планов 	развития   горных   работ, а так же в ходе     проведения    плановых и внеплановых проверок    угольных     разрезов.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8" name="Заголовок 3"/>
          <p:cNvGrpSpPr>
            <a:grpSpLocks noGrp="1"/>
          </p:cNvGrpSpPr>
          <p:nvPr/>
        </p:nvGrpSpPr>
        <p:grpSpPr>
          <a:xfrm>
            <a:off x="0" y="151290"/>
            <a:ext cx="8915400" cy="1150757"/>
            <a:chOff x="35496" y="36555"/>
            <a:chExt cx="9107488" cy="1197107"/>
          </a:xfrm>
        </p:grpSpPr>
        <p:grpSp>
          <p:nvGrpSpPr>
            <p:cNvPr id="21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25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26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27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22" name="Группа 35"/>
            <p:cNvGrpSpPr/>
            <p:nvPr/>
          </p:nvGrpSpPr>
          <p:grpSpPr>
            <a:xfrm>
              <a:off x="35496" y="36555"/>
              <a:ext cx="4315393" cy="1197107"/>
              <a:chOff x="35496" y="36555"/>
              <a:chExt cx="4315393" cy="1197107"/>
            </a:xfrm>
          </p:grpSpPr>
          <p:sp>
            <p:nvSpPr>
              <p:cNvPr id="23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36555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24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2" name="Прямоугольник 1"/>
          <p:cNvSpPr/>
          <p:nvPr/>
        </p:nvSpPr>
        <p:spPr>
          <a:xfrm>
            <a:off x="1043608" y="978881"/>
            <a:ext cx="75969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План реализации мероприятий по внедрению </a:t>
            </a:r>
            <a:r>
              <a:rPr lang="ru-RU" b="1" dirty="0" smtClean="0"/>
              <a:t>МФСБ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463726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023408" y="6540925"/>
            <a:ext cx="18288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 dirty="0"/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552307437"/>
              </p:ext>
            </p:extLst>
          </p:nvPr>
        </p:nvGraphicFramePr>
        <p:xfrm>
          <a:off x="1510645" y="1484784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7" name="Заголовок 3"/>
          <p:cNvGrpSpPr>
            <a:grpSpLocks noGrp="1"/>
          </p:cNvGrpSpPr>
          <p:nvPr/>
        </p:nvGrpSpPr>
        <p:grpSpPr>
          <a:xfrm>
            <a:off x="0" y="151290"/>
            <a:ext cx="8915400" cy="1150757"/>
            <a:chOff x="35496" y="36555"/>
            <a:chExt cx="9107488" cy="1197107"/>
          </a:xfrm>
        </p:grpSpPr>
        <p:grpSp>
          <p:nvGrpSpPr>
            <p:cNvPr id="1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2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2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2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19" name="Группа 35"/>
            <p:cNvGrpSpPr/>
            <p:nvPr/>
          </p:nvGrpSpPr>
          <p:grpSpPr>
            <a:xfrm>
              <a:off x="35496" y="36555"/>
              <a:ext cx="4315393" cy="1197107"/>
              <a:chOff x="35496" y="36555"/>
              <a:chExt cx="4315393" cy="1197107"/>
            </a:xfrm>
          </p:grpSpPr>
          <p:sp>
            <p:nvSpPr>
              <p:cNvPr id="2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36555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2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4" name="Прямоугольник 3"/>
          <p:cNvSpPr/>
          <p:nvPr/>
        </p:nvSpPr>
        <p:spPr>
          <a:xfrm>
            <a:off x="179512" y="932715"/>
            <a:ext cx="86409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Итоги внедрения </a:t>
            </a:r>
            <a:r>
              <a:rPr lang="ru-RU" sz="2000" b="1" dirty="0" smtClean="0"/>
              <a:t>МФСБ 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98154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iLqmGzrGkH73bDjSlMOVQ"/>
</p:tagLst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3500</TotalTime>
  <Words>716</Words>
  <Application>Microsoft Office PowerPoint</Application>
  <PresentationFormat>Экран (4:3)</PresentationFormat>
  <Paragraphs>288</Paragraphs>
  <Slides>10</Slides>
  <Notes>9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Воздушный поток</vt:lpstr>
      <vt:lpstr>Слайд think-cell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Дерксен Ольга Дмитриевна</dc:creator>
  <cp:lastModifiedBy>Ольга Дмитриевна Дерксен</cp:lastModifiedBy>
  <cp:revision>219</cp:revision>
  <cp:lastPrinted>2023-10-23T03:17:58Z</cp:lastPrinted>
  <dcterms:created xsi:type="dcterms:W3CDTF">2022-09-30T06:45:04Z</dcterms:created>
  <dcterms:modified xsi:type="dcterms:W3CDTF">2024-08-21T02:06:50Z</dcterms:modified>
</cp:coreProperties>
</file>